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handoutMasterIdLst>
    <p:handoutMasterId r:id="rId23"/>
  </p:handoutMasterIdLst>
  <p:sldIdLst>
    <p:sldId id="460" r:id="rId3"/>
    <p:sldId id="463" r:id="rId4"/>
    <p:sldId id="465" r:id="rId5"/>
    <p:sldId id="466" r:id="rId6"/>
    <p:sldId id="472" r:id="rId7"/>
    <p:sldId id="487" r:id="rId8"/>
    <p:sldId id="493" r:id="rId9"/>
    <p:sldId id="492" r:id="rId10"/>
    <p:sldId id="488" r:id="rId11"/>
    <p:sldId id="494" r:id="rId12"/>
    <p:sldId id="467" r:id="rId13"/>
    <p:sldId id="475" r:id="rId14"/>
    <p:sldId id="490" r:id="rId15"/>
    <p:sldId id="489" r:id="rId16"/>
    <p:sldId id="468" r:id="rId17"/>
    <p:sldId id="478" r:id="rId18"/>
    <p:sldId id="469" r:id="rId19"/>
    <p:sldId id="482" r:id="rId20"/>
    <p:sldId id="4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5E2"/>
    <a:srgbClr val="80897D"/>
    <a:srgbClr val="9F4F55"/>
    <a:srgbClr val="929591"/>
    <a:srgbClr val="696363"/>
    <a:srgbClr val="5E4800"/>
    <a:srgbClr val="687C19"/>
    <a:srgbClr val="9AA394"/>
    <a:srgbClr val="F9ECDC"/>
    <a:srgbClr val="F2E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2" autoAdjust="0"/>
    <p:restoredTop sz="93724" autoAdjust="0"/>
  </p:normalViewPr>
  <p:slideViewPr>
    <p:cSldViewPr snapToGrid="0">
      <p:cViewPr>
        <p:scale>
          <a:sx n="50" d="100"/>
          <a:sy n="50" d="100"/>
        </p:scale>
        <p:origin x="192" y="22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9CEFA-3B3E-42C0-9BB8-D93BA9F8D695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E1B25-F211-4CC2-9DCD-69FA67B9C8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5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3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0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2022/7/7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2022/7/7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01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24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219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32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21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1795258" y="1819571"/>
            <a:ext cx="8601483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当谈“自我参照”时我们在谈什么</a:t>
            </a:r>
            <a:r>
              <a:rPr lang="en-US" altLang="zh-CN" sz="3200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人类神经成像中“自我参照”元研究数据库的初步建构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9A67C26-E454-4EE1-ACF9-5F95614D38F5}"/>
              </a:ext>
            </a:extLst>
          </p:cNvPr>
          <p:cNvSpPr txBox="1"/>
          <p:nvPr/>
        </p:nvSpPr>
        <p:spPr>
          <a:xfrm>
            <a:off x="2754276" y="4586212"/>
            <a:ext cx="60410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98A58C"/>
                </a:solidFill>
                <a:cs typeface="+mn-ea"/>
                <a:sym typeface="+mn-lt"/>
              </a:rPr>
              <a:t>小组成员：孙淑婷  王楠  温佳慧  胡传鹏*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86BE646-20E9-0119-2D17-828A612934A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06" y="3264725"/>
            <a:ext cx="3483630" cy="3362024"/>
          </a:xfrm>
          <a:prstGeom prst="rect">
            <a:avLst/>
          </a:prstGeom>
        </p:spPr>
      </p:pic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608D01C1-F572-1E24-AEB6-70D491081883}"/>
              </a:ext>
            </a:extLst>
          </p:cNvPr>
          <p:cNvSpPr/>
          <p:nvPr/>
        </p:nvSpPr>
        <p:spPr>
          <a:xfrm>
            <a:off x="10003705" y="4817045"/>
            <a:ext cx="216324" cy="25738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13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012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Database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09741DE-1D85-E56C-A9CF-8F29AD172F9A}"/>
              </a:ext>
            </a:extLst>
          </p:cNvPr>
          <p:cNvSpPr/>
          <p:nvPr/>
        </p:nvSpPr>
        <p:spPr>
          <a:xfrm>
            <a:off x="1774859" y="1338746"/>
            <a:ext cx="1876302" cy="760021"/>
          </a:xfrm>
          <a:prstGeom prst="roundRect">
            <a:avLst/>
          </a:prstGeom>
          <a:solidFill>
            <a:srgbClr val="5E4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Self reference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A523A8-DAB9-C3AB-0A01-23729EB62778}"/>
              </a:ext>
            </a:extLst>
          </p:cNvPr>
          <p:cNvSpPr txBox="1"/>
          <p:nvPr/>
        </p:nvSpPr>
        <p:spPr>
          <a:xfrm>
            <a:off x="3882873" y="1563708"/>
            <a:ext cx="303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9591"/>
                </a:solidFill>
              </a:rPr>
              <a:t>Mental</a:t>
            </a:r>
            <a:r>
              <a:rPr lang="zh-CN" altLang="en-US" dirty="0">
                <a:solidFill>
                  <a:srgbClr val="929591"/>
                </a:solidFill>
              </a:rPr>
              <a:t> </a:t>
            </a:r>
            <a:r>
              <a:rPr lang="en-US" altLang="zh-CN" dirty="0">
                <a:solidFill>
                  <a:srgbClr val="929591"/>
                </a:solidFill>
              </a:rPr>
              <a:t>Concept</a:t>
            </a:r>
            <a:endParaRPr lang="zh-CN" altLang="en-US" dirty="0">
              <a:solidFill>
                <a:srgbClr val="92959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468A52-C52D-5D92-85DB-6D88204CBA33}"/>
              </a:ext>
            </a:extLst>
          </p:cNvPr>
          <p:cNvSpPr txBox="1"/>
          <p:nvPr/>
        </p:nvSpPr>
        <p:spPr>
          <a:xfrm>
            <a:off x="3640339" y="2581995"/>
            <a:ext cx="303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 measured by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C54291F-7E5E-97B9-4971-D3F27F0EBF0A}"/>
              </a:ext>
            </a:extLst>
          </p:cNvPr>
          <p:cNvSpPr/>
          <p:nvPr/>
        </p:nvSpPr>
        <p:spPr>
          <a:xfrm>
            <a:off x="2795655" y="3844946"/>
            <a:ext cx="2363190" cy="729136"/>
          </a:xfrm>
          <a:prstGeom prst="roundRect">
            <a:avLst/>
          </a:prstGeom>
          <a:solidFill>
            <a:srgbClr val="687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Trait judgment , 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A5C689-2A28-7A0A-0E30-5B3ACE4CA767}"/>
              </a:ext>
            </a:extLst>
          </p:cNvPr>
          <p:cNvSpPr txBox="1"/>
          <p:nvPr/>
        </p:nvSpPr>
        <p:spPr>
          <a:xfrm>
            <a:off x="5262717" y="3741463"/>
            <a:ext cx="303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9591"/>
                </a:solidFill>
              </a:rPr>
              <a:t>Mental</a:t>
            </a:r>
            <a:r>
              <a:rPr lang="zh-CN" altLang="en-US" dirty="0">
                <a:solidFill>
                  <a:srgbClr val="929591"/>
                </a:solidFill>
              </a:rPr>
              <a:t> </a:t>
            </a:r>
            <a:r>
              <a:rPr lang="en-US" altLang="zh-CN" dirty="0">
                <a:solidFill>
                  <a:srgbClr val="929591"/>
                </a:solidFill>
              </a:rPr>
              <a:t>Tasks</a:t>
            </a:r>
            <a:endParaRPr lang="zh-CN" altLang="en-US" dirty="0">
              <a:solidFill>
                <a:srgbClr val="92959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FDB647-FEFA-CE0B-0892-E76D744C3944}"/>
              </a:ext>
            </a:extLst>
          </p:cNvPr>
          <p:cNvSpPr txBox="1"/>
          <p:nvPr/>
        </p:nvSpPr>
        <p:spPr>
          <a:xfrm>
            <a:off x="1277149" y="5049651"/>
            <a:ext cx="104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Stimuli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D40C02-B3AD-C22E-12AA-6E482288EEF1}"/>
              </a:ext>
            </a:extLst>
          </p:cNvPr>
          <p:cNvSpPr txBox="1"/>
          <p:nvPr/>
        </p:nvSpPr>
        <p:spPr>
          <a:xfrm>
            <a:off x="3550833" y="5161713"/>
            <a:ext cx="130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Modality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1DA7BF-8D7B-DDAA-F055-04226CD12928}"/>
              </a:ext>
            </a:extLst>
          </p:cNvPr>
          <p:cNvSpPr txBox="1"/>
          <p:nvPr/>
        </p:nvSpPr>
        <p:spPr>
          <a:xfrm>
            <a:off x="5415806" y="5125893"/>
            <a:ext cx="303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Contrast</a:t>
            </a:r>
            <a:endParaRPr lang="zh-CN" altLang="en-US" dirty="0"/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72EBEA4F-28F8-D082-4CB0-A2F8DB61CF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77214" y="2344910"/>
            <a:ext cx="1819572" cy="1180500"/>
          </a:xfrm>
          <a:prstGeom prst="curvedConnector3">
            <a:avLst/>
          </a:prstGeom>
          <a:ln>
            <a:solidFill>
              <a:srgbClr val="5E4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6C76B-BD49-BDBE-5BDB-6FEB7EEF9CD0}"/>
              </a:ext>
            </a:extLst>
          </p:cNvPr>
          <p:cNvCxnSpPr>
            <a:stCxn id="15" idx="0"/>
          </p:cNvCxnSpPr>
          <p:nvPr/>
        </p:nvCxnSpPr>
        <p:spPr>
          <a:xfrm flipV="1">
            <a:off x="1802139" y="4500562"/>
            <a:ext cx="993516" cy="549089"/>
          </a:xfrm>
          <a:prstGeom prst="line">
            <a:avLst/>
          </a:prstGeom>
          <a:ln w="12700">
            <a:solidFill>
              <a:srgbClr val="80897D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8A8D34F-E4E5-DD37-911E-7B4D28075A07}"/>
              </a:ext>
            </a:extLst>
          </p:cNvPr>
          <p:cNvCxnSpPr>
            <a:cxnSpLocks/>
          </p:cNvCxnSpPr>
          <p:nvPr/>
        </p:nvCxnSpPr>
        <p:spPr>
          <a:xfrm flipV="1">
            <a:off x="3948860" y="4574082"/>
            <a:ext cx="0" cy="587631"/>
          </a:xfrm>
          <a:prstGeom prst="line">
            <a:avLst/>
          </a:prstGeom>
          <a:ln w="12700">
            <a:solidFill>
              <a:srgbClr val="80897D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9B83FAA-5B0C-55EE-8DBE-4C6668FF42B8}"/>
              </a:ext>
            </a:extLst>
          </p:cNvPr>
          <p:cNvCxnSpPr>
            <a:cxnSpLocks/>
          </p:cNvCxnSpPr>
          <p:nvPr/>
        </p:nvCxnSpPr>
        <p:spPr>
          <a:xfrm flipH="1" flipV="1">
            <a:off x="4986720" y="4500562"/>
            <a:ext cx="891130" cy="733755"/>
          </a:xfrm>
          <a:prstGeom prst="line">
            <a:avLst/>
          </a:prstGeom>
          <a:ln w="12700">
            <a:solidFill>
              <a:srgbClr val="80897D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7454201-E91E-66EE-CEB1-CE878139B0DC}"/>
              </a:ext>
            </a:extLst>
          </p:cNvPr>
          <p:cNvSpPr/>
          <p:nvPr/>
        </p:nvSpPr>
        <p:spPr>
          <a:xfrm>
            <a:off x="7373062" y="5664767"/>
            <a:ext cx="2363190" cy="729136"/>
          </a:xfrm>
          <a:prstGeom prst="roundRect">
            <a:avLst/>
          </a:prstGeom>
          <a:solidFill>
            <a:srgbClr val="9F4F55"/>
          </a:solidFill>
          <a:ln>
            <a:solidFill>
              <a:srgbClr val="9F4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fMRI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56D2A45-A61C-72E9-F03D-AC64DABFA9E8}"/>
              </a:ext>
            </a:extLst>
          </p:cNvPr>
          <p:cNvSpPr/>
          <p:nvPr/>
        </p:nvSpPr>
        <p:spPr>
          <a:xfrm>
            <a:off x="9449668" y="4320515"/>
            <a:ext cx="2363190" cy="729136"/>
          </a:xfrm>
          <a:prstGeom prst="roundRect">
            <a:avLst/>
          </a:prstGeom>
          <a:solidFill>
            <a:srgbClr val="696363"/>
          </a:solidFill>
          <a:ln>
            <a:solidFill>
              <a:srgbClr val="92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Behavior</a:t>
            </a:r>
            <a:endParaRPr lang="zh-CN" altLang="en-US" dirty="0"/>
          </a:p>
        </p:txBody>
      </p: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F336CB59-4EEB-87F8-785E-95E3D9DDCE3F}"/>
              </a:ext>
            </a:extLst>
          </p:cNvPr>
          <p:cNvCxnSpPr>
            <a:cxnSpLocks/>
          </p:cNvCxnSpPr>
          <p:nvPr/>
        </p:nvCxnSpPr>
        <p:spPr>
          <a:xfrm>
            <a:off x="5285112" y="4350711"/>
            <a:ext cx="3269545" cy="1314056"/>
          </a:xfrm>
          <a:prstGeom prst="curvedConnector2">
            <a:avLst/>
          </a:prstGeom>
          <a:ln>
            <a:solidFill>
              <a:srgbClr val="9F4F5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10EC1376-2FB1-32A8-37B2-7255360F6FCF}"/>
              </a:ext>
            </a:extLst>
          </p:cNvPr>
          <p:cNvCxnSpPr/>
          <p:nvPr/>
        </p:nvCxnSpPr>
        <p:spPr>
          <a:xfrm>
            <a:off x="5262717" y="4315896"/>
            <a:ext cx="4085111" cy="369187"/>
          </a:xfrm>
          <a:prstGeom prst="curvedConnector3">
            <a:avLst/>
          </a:prstGeom>
          <a:ln>
            <a:solidFill>
              <a:srgbClr val="92959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5C1FB56-8DC2-BD97-35DF-FC573AD8CD8C}"/>
              </a:ext>
            </a:extLst>
          </p:cNvPr>
          <p:cNvSpPr txBox="1"/>
          <p:nvPr/>
        </p:nvSpPr>
        <p:spPr>
          <a:xfrm>
            <a:off x="6934310" y="2537485"/>
            <a:ext cx="4317889" cy="510778"/>
          </a:xfrm>
          <a:prstGeom prst="roundRect">
            <a:avLst/>
          </a:prstGeom>
          <a:solidFill>
            <a:srgbClr val="E1E5E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Meta research / Ontology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639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02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cs typeface="+mn-ea"/>
                <a:sym typeface="+mn-lt"/>
              </a:rPr>
              <a:t>方法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4338" y="639331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339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Method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6C521776-EE16-CEB4-42EA-5B70244F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27" y="1155032"/>
            <a:ext cx="5719395" cy="533363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A0F5FEE-5603-8B5B-902D-366745FB595F}"/>
              </a:ext>
            </a:extLst>
          </p:cNvPr>
          <p:cNvSpPr txBox="1"/>
          <p:nvPr/>
        </p:nvSpPr>
        <p:spPr>
          <a:xfrm>
            <a:off x="3065407" y="6488668"/>
            <a:ext cx="347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PRISMA(2021)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与刘宇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2021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DB607C-867B-A019-F7B0-FB046BDAABC4}"/>
              </a:ext>
            </a:extLst>
          </p:cNvPr>
          <p:cNvSpPr txBox="1"/>
          <p:nvPr/>
        </p:nvSpPr>
        <p:spPr>
          <a:xfrm>
            <a:off x="7109922" y="2515659"/>
            <a:ext cx="4987075" cy="2612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de-DE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）研究使用了</a:t>
            </a:r>
            <a:r>
              <a:rPr lang="de-DE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fMRI </a:t>
            </a: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de-DE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PET</a:t>
            </a: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扫描；</a:t>
            </a:r>
            <a:endParaRPr lang="en-US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）必须是实证研究；</a:t>
            </a:r>
            <a:endParaRPr lang="en-US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英语作为写作语种；</a:t>
            </a:r>
            <a:endParaRPr lang="en-US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）以健康成年人，平均年龄为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18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－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59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岁；</a:t>
            </a:r>
            <a:endParaRPr lang="en-US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）使用标准的大脑空间报告空间坐标；</a:t>
            </a:r>
            <a:endParaRPr lang="en-US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）研究必须包含全脑分析结果的研究；</a:t>
            </a:r>
            <a:endParaRPr lang="en-US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15000"/>
              </a:lnSpc>
            </a:pP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1800" kern="10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）如果同一组数据被报告在不中的文献之中，则我们仅选择其中一个进入元分析</a:t>
            </a:r>
            <a:endParaRPr lang="zh-CN" altLang="zh-CN" sz="1800" kern="10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11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4519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Operational definition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45EC7D42-5AC8-802F-ECA8-155FC49E9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" t="6619"/>
          <a:stretch/>
        </p:blipFill>
        <p:spPr bwMode="auto">
          <a:xfrm>
            <a:off x="1687879" y="1479597"/>
            <a:ext cx="9337733" cy="4914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99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3512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Sample template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D76E0A-D908-FCFF-158C-88C42D5B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75" y="1358628"/>
            <a:ext cx="10236130" cy="49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03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cs typeface="+mn-ea"/>
                <a:sym typeface="+mn-lt"/>
              </a:rPr>
              <a:t>质量控制和评估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26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462DB62-7085-13A8-435C-0E0692E6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9" r="3944"/>
          <a:stretch>
            <a:fillRect/>
          </a:stretch>
        </p:blipFill>
        <p:spPr>
          <a:xfrm>
            <a:off x="3099460" y="1048872"/>
            <a:ext cx="6578930" cy="519496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961D88-4026-E3BC-2D9B-C13C2CA621A7}"/>
              </a:ext>
            </a:extLst>
          </p:cNvPr>
          <p:cNvSpPr txBox="1"/>
          <p:nvPr/>
        </p:nvSpPr>
        <p:spPr>
          <a:xfrm>
            <a:off x="5187042" y="6371771"/>
            <a:ext cx="33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(Sun et al.,2022)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85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04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cs typeface="+mn-ea"/>
                <a:sym typeface="+mn-lt"/>
              </a:rPr>
              <a:t>数据价值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02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Application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3365837-F23E-1819-A044-4E1EF42D8DD5}"/>
              </a:ext>
            </a:extLst>
          </p:cNvPr>
          <p:cNvSpPr txBox="1"/>
          <p:nvPr/>
        </p:nvSpPr>
        <p:spPr>
          <a:xfrm>
            <a:off x="2395352" y="1187531"/>
            <a:ext cx="885058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66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详细地分析了对“自我参照”的操作化定义，提供了描述和比较“自我参照”的数据库。</a:t>
            </a:r>
            <a:endParaRPr lang="en-US" altLang="zh-CN" sz="2400" kern="100" dirty="0">
              <a:solidFill>
                <a:srgbClr val="00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266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为后续可能从事类似数据库构建的学者提供了一定参考依据。</a:t>
            </a:r>
            <a:endParaRPr lang="zh-CN" altLang="en-US" sz="24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35800D-6787-3917-9E04-6E98D5854108}"/>
              </a:ext>
            </a:extLst>
          </p:cNvPr>
          <p:cNvSpPr txBox="1"/>
          <p:nvPr/>
        </p:nvSpPr>
        <p:spPr>
          <a:xfrm>
            <a:off x="2228440" y="3864856"/>
            <a:ext cx="8850579" cy="277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在数量上，未来需要加入更多的自我相关的神经成像研究，例如关于自我面孔识别的神经成像研究、自传体记忆的神经成像研究等。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在数据格式上，未来可能整合更加方便机读和自动化元分析的技术，例如，与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Datalad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进行整合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0ECC948-2DDE-07DD-AB05-CF7EA6E34364}"/>
              </a:ext>
            </a:extLst>
          </p:cNvPr>
          <p:cNvSpPr txBox="1"/>
          <p:nvPr/>
        </p:nvSpPr>
        <p:spPr>
          <a:xfrm>
            <a:off x="1505838" y="3429000"/>
            <a:ext cx="1445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Future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75B6ED4-15B4-2D5D-CB00-FE2BF65F1C68}"/>
              </a:ext>
            </a:extLst>
          </p:cNvPr>
          <p:cNvGrpSpPr/>
          <p:nvPr/>
        </p:nvGrpSpPr>
        <p:grpSpPr>
          <a:xfrm>
            <a:off x="499886" y="3429000"/>
            <a:ext cx="656562" cy="584775"/>
            <a:chOff x="7481280" y="1150631"/>
            <a:chExt cx="2407919" cy="214464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C66A123-93EB-EA9C-DF99-8D2335E7B600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AC8A76-D8F6-6856-1D3A-ECF0658D4693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19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3E9A957-5FD0-4C0B-BABC-BD92473CA2FC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19F243-6296-438F-B521-744C6305F98D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D755CE-AF09-427C-BCA8-90547B36F9DD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E6592D-264F-4863-A006-AB02018020A7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D812F9-5BBD-467C-8342-AA40004F1F48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26B78F-1340-41BD-9C8C-AFC2B9969FC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A862AF-A2A8-4B65-8AE1-C305969A3E4F}"/>
              </a:ext>
            </a:extLst>
          </p:cNvPr>
          <p:cNvSpPr/>
          <p:nvPr/>
        </p:nvSpPr>
        <p:spPr>
          <a:xfrm>
            <a:off x="1881600" y="4927829"/>
            <a:ext cx="693143" cy="693143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252E3D-1F63-4A1D-934A-FD24CA55DC92}"/>
              </a:ext>
            </a:extLst>
          </p:cNvPr>
          <p:cNvGrpSpPr/>
          <p:nvPr/>
        </p:nvGrpSpPr>
        <p:grpSpPr>
          <a:xfrm>
            <a:off x="7941329" y="1109510"/>
            <a:ext cx="1605859" cy="1429988"/>
            <a:chOff x="7481280" y="1311215"/>
            <a:chExt cx="2228073" cy="19840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D14D68-A030-4831-BE4A-C8BA84F5CAA2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D2780E-3BB9-46DC-9F40-2EFA2361D3FD}"/>
                </a:ext>
              </a:extLst>
            </p:cNvPr>
            <p:cNvSpPr/>
            <p:nvPr/>
          </p:nvSpPr>
          <p:spPr>
            <a:xfrm>
              <a:off x="8916441" y="1330477"/>
              <a:ext cx="792912" cy="79291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2574743" y="2626991"/>
            <a:ext cx="717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131081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048D6B0-2336-4FE5-A71D-F706466A2294}"/>
              </a:ext>
            </a:extLst>
          </p:cNvPr>
          <p:cNvGrpSpPr/>
          <p:nvPr/>
        </p:nvGrpSpPr>
        <p:grpSpPr>
          <a:xfrm>
            <a:off x="1955284" y="4968814"/>
            <a:ext cx="858164" cy="764334"/>
            <a:chOff x="7481280" y="1150631"/>
            <a:chExt cx="2407919" cy="214464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9239084-0582-4AC8-926A-E30EEC1BA833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B1E6E39-6C11-48C5-8505-6839ABE7697D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ACE82C9B-7336-4126-BFDB-CB4BFFF51031}"/>
              </a:ext>
            </a:extLst>
          </p:cNvPr>
          <p:cNvSpPr/>
          <p:nvPr/>
        </p:nvSpPr>
        <p:spPr>
          <a:xfrm>
            <a:off x="-1308935" y="-1149509"/>
            <a:ext cx="5552470" cy="5552470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6499722" y="2182182"/>
            <a:ext cx="1173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7843179" y="2182182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引言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6432876" y="2918211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7843179" y="2918211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6432877" y="3654240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7843179" y="3654240"/>
            <a:ext cx="2970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质量控制和评估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6432876" y="4388852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7860693" y="4306450"/>
            <a:ext cx="3573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B6CC19-6B45-469C-BCC9-D3C092B4DBB5}"/>
              </a:ext>
            </a:extLst>
          </p:cNvPr>
          <p:cNvGrpSpPr/>
          <p:nvPr/>
        </p:nvGrpSpPr>
        <p:grpSpPr>
          <a:xfrm>
            <a:off x="5913913" y="1686237"/>
            <a:ext cx="225286" cy="3604592"/>
            <a:chOff x="6400801" y="1630017"/>
            <a:chExt cx="225286" cy="3604592"/>
          </a:xfrm>
          <a:solidFill>
            <a:srgbClr val="929591"/>
          </a:solidFill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grpFill/>
            <a:ln w="28575">
              <a:solidFill>
                <a:srgbClr val="9295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6414051" y="2960857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6414051" y="3699490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6400801" y="4423743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AE54B5D3-021B-4C8E-9658-92E89F01268B}"/>
              </a:ext>
            </a:extLst>
          </p:cNvPr>
          <p:cNvSpPr/>
          <p:nvPr/>
        </p:nvSpPr>
        <p:spPr>
          <a:xfrm>
            <a:off x="2813448" y="2222224"/>
            <a:ext cx="2076735" cy="2076735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9D48C-D43F-492D-9E1D-26E231123AD1}"/>
              </a:ext>
            </a:extLst>
          </p:cNvPr>
          <p:cNvSpPr txBox="1"/>
          <p:nvPr/>
        </p:nvSpPr>
        <p:spPr>
          <a:xfrm>
            <a:off x="259409" y="546577"/>
            <a:ext cx="1415772" cy="25202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AB3C54-7AA9-DF79-0812-7FEEE5C86C96}"/>
              </a:ext>
            </a:extLst>
          </p:cNvPr>
          <p:cNvSpPr/>
          <p:nvPr/>
        </p:nvSpPr>
        <p:spPr>
          <a:xfrm>
            <a:off x="7860693" y="4406772"/>
            <a:ext cx="3573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数据价值</a:t>
            </a:r>
          </a:p>
        </p:txBody>
      </p:sp>
    </p:spTree>
    <p:extLst>
      <p:ext uri="{BB962C8B-B14F-4D97-AF65-F5344CB8AC3E}">
        <p14:creationId xmlns:p14="http://schemas.microsoft.com/office/powerpoint/2010/main" val="236689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01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9AA394"/>
                </a:solidFill>
                <a:cs typeface="+mn-ea"/>
                <a:sym typeface="+mn-lt"/>
              </a:rPr>
              <a:t>引言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848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5250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Self-referential processing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3475022C-98E9-446B-837B-782AB2E76ECE}"/>
              </a:ext>
            </a:extLst>
          </p:cNvPr>
          <p:cNvSpPr txBox="1"/>
          <p:nvPr/>
        </p:nvSpPr>
        <p:spPr>
          <a:xfrm>
            <a:off x="1839045" y="1926745"/>
            <a:ext cx="8194892" cy="113503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自我参照加工（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self-referential processing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defTabSz="121793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通常指处理与自我相关的信息的认知过程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(Benoit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2010)</a:t>
            </a:r>
            <a:r>
              <a:rPr lang="zh-CN" altLang="en-US" sz="2400" dirty="0"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408B3D0-2B5C-44D2-AEB7-5162FC0FD265}"/>
              </a:ext>
            </a:extLst>
          </p:cNvPr>
          <p:cNvSpPr/>
          <p:nvPr/>
        </p:nvSpPr>
        <p:spPr>
          <a:xfrm>
            <a:off x="1559729" y="5549662"/>
            <a:ext cx="3130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Attention</a:t>
            </a:r>
          </a:p>
          <a:p>
            <a:pPr algn="ctr"/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Cocktail party effect</a:t>
            </a:r>
            <a:endParaRPr lang="en-US" altLang="zh-CN" sz="2000" b="1" dirty="0">
              <a:cs typeface="+mn-ea"/>
              <a:sym typeface="+mn-lt"/>
            </a:endParaRPr>
          </a:p>
          <a:p>
            <a:pPr algn="ctr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(Moray, 1959)</a:t>
            </a:r>
            <a:endParaRPr lang="en-US" sz="2000" b="1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3C68F-EF9A-45A7-1225-7B08FDFF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29" y="3628221"/>
            <a:ext cx="2933700" cy="15621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804240-C46F-D1BB-FE35-F5BB0C7B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64" y="3885211"/>
            <a:ext cx="2787793" cy="1282766"/>
          </a:xfrm>
          <a:prstGeom prst="rect">
            <a:avLst/>
          </a:prstGeom>
        </p:spPr>
      </p:pic>
      <p:sp>
        <p:nvSpPr>
          <p:cNvPr id="21" name="Rectangle 7">
            <a:extLst>
              <a:ext uri="{FF2B5EF4-FFF2-40B4-BE49-F238E27FC236}">
                <a16:creationId xmlns:a16="http://schemas.microsoft.com/office/drawing/2014/main" id="{29F5BD4D-763C-0E31-93B2-8F79324D98B4}"/>
              </a:ext>
            </a:extLst>
          </p:cNvPr>
          <p:cNvSpPr/>
          <p:nvPr/>
        </p:nvSpPr>
        <p:spPr>
          <a:xfrm>
            <a:off x="5014379" y="5544377"/>
            <a:ext cx="3130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Memory</a:t>
            </a:r>
          </a:p>
          <a:p>
            <a:pPr algn="ctr"/>
            <a:r>
              <a:rPr lang="en-US" altLang="zh-CN" sz="2000" b="0" i="0" dirty="0">
                <a:effectLst/>
                <a:latin typeface="arial" panose="020B0604020202020204" pitchFamily="34" charset="0"/>
              </a:rPr>
              <a:t>self-reference effect</a:t>
            </a:r>
            <a:endParaRPr lang="en-US" altLang="zh-CN" sz="2000" b="1" i="0" dirty="0"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(Rogers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1977)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47052EA-DB97-E11B-DA6D-050CE16BF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357" y="3371910"/>
            <a:ext cx="3033160" cy="23093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7725594-C276-2AD4-4158-500DC4CA354E}"/>
              </a:ext>
            </a:extLst>
          </p:cNvPr>
          <p:cNvSpPr txBox="1"/>
          <p:nvPr/>
        </p:nvSpPr>
        <p:spPr>
          <a:xfrm>
            <a:off x="9006756" y="5714202"/>
            <a:ext cx="274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fMRI</a:t>
            </a:r>
          </a:p>
          <a:p>
            <a:pPr algn="ctr"/>
            <a:r>
              <a:rPr lang="en-US" altLang="zh-CN" dirty="0"/>
              <a:t>Meta analysis , CMS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Northoff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,2006)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2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1116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fMRI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TextBox 24">
            <a:extLst>
              <a:ext uri="{FF2B5EF4-FFF2-40B4-BE49-F238E27FC236}">
                <a16:creationId xmlns:a16="http://schemas.microsoft.com/office/drawing/2014/main" id="{57051550-6E56-48F9-B512-69301EF808D8}"/>
              </a:ext>
            </a:extLst>
          </p:cNvPr>
          <p:cNvSpPr txBox="1"/>
          <p:nvPr/>
        </p:nvSpPr>
        <p:spPr>
          <a:xfrm>
            <a:off x="1353172" y="1484638"/>
            <a:ext cx="8792314" cy="224303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en-US" sz="2400" dirty="0">
                <a:cs typeface="+mn-ea"/>
                <a:sym typeface="+mn-lt"/>
              </a:rPr>
              <a:t>减法逻辑基础</a:t>
            </a:r>
            <a:r>
              <a:rPr lang="en-US" altLang="zh-CN" sz="2400" dirty="0">
                <a:cs typeface="+mn-ea"/>
                <a:sym typeface="+mn-lt"/>
              </a:rPr>
              <a:t>:</a:t>
            </a:r>
          </a:p>
          <a:p>
            <a:pPr lvl="0" defTabSz="1217930">
              <a:lnSpc>
                <a:spcPct val="150000"/>
              </a:lnSpc>
              <a:defRPr/>
            </a:pPr>
            <a:r>
              <a:rPr lang="zh-CN" altLang="en-US" sz="2400" dirty="0">
                <a:cs typeface="+mn-ea"/>
                <a:sym typeface="+mn-lt"/>
              </a:rPr>
              <a:t>假定一个特定的心理构念，采用测量方式对其进行操作性定义，通过操作性定义定位特异性激活的脑区，形成心理构念到脑区的精确映射关系。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4DF2D6-CDD2-4DD4-919D-D5CDB8BB5A9F}"/>
              </a:ext>
            </a:extLst>
          </p:cNvPr>
          <p:cNvSpPr txBox="1"/>
          <p:nvPr/>
        </p:nvSpPr>
        <p:spPr>
          <a:xfrm>
            <a:off x="7963648" y="4094745"/>
            <a:ext cx="2436689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41B73-CF46-48E6-3C82-D615EE5B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4" y="3399652"/>
            <a:ext cx="4549286" cy="34583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0E32682-2FF5-DF82-BC12-F5CF1B65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01" y="4094745"/>
            <a:ext cx="3627086" cy="166895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6CA86F4-9ECF-E69B-F9B1-1A344ED95B92}"/>
              </a:ext>
            </a:extLst>
          </p:cNvPr>
          <p:cNvSpPr txBox="1"/>
          <p:nvPr/>
        </p:nvSpPr>
        <p:spPr>
          <a:xfrm>
            <a:off x="1555587" y="6024571"/>
            <a:ext cx="3494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S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elf-reference task</a:t>
            </a:r>
            <a:endParaRPr lang="en-US" altLang="zh-CN" sz="1800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26938AC-6497-06FF-0040-80B727B1508F}"/>
              </a:ext>
            </a:extLst>
          </p:cNvPr>
          <p:cNvSpPr/>
          <p:nvPr/>
        </p:nvSpPr>
        <p:spPr>
          <a:xfrm>
            <a:off x="5749329" y="4929223"/>
            <a:ext cx="760328" cy="444139"/>
          </a:xfrm>
          <a:prstGeom prst="rightArrow">
            <a:avLst/>
          </a:prstGeom>
          <a:solidFill>
            <a:srgbClr val="E1E5E2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BC9C68-1FEE-F574-D249-778218F7B822}"/>
              </a:ext>
            </a:extLst>
          </p:cNvPr>
          <p:cNvSpPr txBox="1"/>
          <p:nvPr/>
        </p:nvSpPr>
        <p:spPr>
          <a:xfrm>
            <a:off x="5116287" y="4334494"/>
            <a:ext cx="22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Forward inference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5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ALE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FAE9A2-5B27-4DF2-BC32-5E1DDF0D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84" y="1869864"/>
            <a:ext cx="4617868" cy="38822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D97D7A-84E4-CC68-BCE8-69DCF83468E1}"/>
              </a:ext>
            </a:extLst>
          </p:cNvPr>
          <p:cNvSpPr txBox="1"/>
          <p:nvPr/>
        </p:nvSpPr>
        <p:spPr>
          <a:xfrm>
            <a:off x="8700852" y="3101967"/>
            <a:ext cx="3491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Physical self </a:t>
            </a:r>
          </a:p>
          <a:p>
            <a:pPr algn="ctr"/>
            <a:r>
              <a:rPr lang="en-US" altLang="zh-CN" sz="2400" dirty="0"/>
              <a:t>vs </a:t>
            </a:r>
          </a:p>
          <a:p>
            <a:pPr algn="ctr"/>
            <a:r>
              <a:rPr lang="en-US" altLang="zh-CN" sz="2400" dirty="0"/>
              <a:t>Psychological self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FD5E46-2E0A-A9C8-38E5-8A470C028493}"/>
              </a:ext>
            </a:extLst>
          </p:cNvPr>
          <p:cNvSpPr txBox="1"/>
          <p:nvPr/>
        </p:nvSpPr>
        <p:spPr>
          <a:xfrm>
            <a:off x="9601136" y="4657887"/>
            <a:ext cx="20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(Hu et al.,2016)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FD1F0A-C6B1-888B-72D9-961A31D8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4" y="2148751"/>
            <a:ext cx="3033160" cy="23093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4E5577-7B68-256D-5A00-3C5BFC284DA7}"/>
              </a:ext>
            </a:extLst>
          </p:cNvPr>
          <p:cNvSpPr txBox="1"/>
          <p:nvPr/>
        </p:nvSpPr>
        <p:spPr>
          <a:xfrm>
            <a:off x="842169" y="4828813"/>
            <a:ext cx="274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Self reference</a:t>
            </a:r>
          </a:p>
          <a:p>
            <a:pPr algn="ctr"/>
            <a:r>
              <a:rPr lang="en-US" altLang="zh-CN" dirty="0"/>
              <a:t>CMS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Northoff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,2006)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71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C3F0338-07EE-A6CA-D304-CF4CCAA7B6B3}"/>
              </a:ext>
            </a:extLst>
          </p:cNvPr>
          <p:cNvSpPr txBox="1"/>
          <p:nvPr/>
        </p:nvSpPr>
        <p:spPr>
          <a:xfrm>
            <a:off x="1709058" y="2573738"/>
            <a:ext cx="9677399" cy="1656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What are we talking about when we talk about “self-reference</a:t>
            </a:r>
            <a:r>
              <a:rPr lang="en-US" altLang="zh-CN" sz="3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”?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46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012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Database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3475022C-98E9-446B-837B-782AB2E76ECE}"/>
              </a:ext>
            </a:extLst>
          </p:cNvPr>
          <p:cNvSpPr txBox="1"/>
          <p:nvPr/>
        </p:nvSpPr>
        <p:spPr>
          <a:xfrm>
            <a:off x="6932569" y="2307483"/>
            <a:ext cx="4834887" cy="224303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en-US" altLang="zh-CN" sz="2400" dirty="0" err="1">
                <a:cs typeface="+mn-ea"/>
                <a:sym typeface="+mn-lt"/>
              </a:rPr>
              <a:t>Neurosynth</a:t>
            </a:r>
            <a:r>
              <a:rPr lang="en-US" altLang="zh-CN" sz="2400" dirty="0">
                <a:cs typeface="+mn-ea"/>
                <a:sym typeface="+mn-lt"/>
              </a:rPr>
              <a:t>:</a:t>
            </a:r>
          </a:p>
          <a:p>
            <a:pPr lvl="0" defTabSz="1217930">
              <a:lnSpc>
                <a:spcPct val="150000"/>
              </a:lnSpc>
              <a:defRPr/>
            </a:pPr>
            <a:r>
              <a:rPr lang="zh-CN" altLang="en-US" sz="2400" dirty="0">
                <a:cs typeface="+mn-ea"/>
                <a:sym typeface="+mn-lt"/>
              </a:rPr>
              <a:t>自动抓取关键词与大脑坐标，通过坐标与关键词共同出现的频率来推断脑区与认知过程的关系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67AFBF-AA7F-DFA4-F580-EECADBB3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05" t="37069" r="5965" b="38164"/>
          <a:stretch/>
        </p:blipFill>
        <p:spPr>
          <a:xfrm>
            <a:off x="878774" y="5177417"/>
            <a:ext cx="4227616" cy="1680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764E76-D2AB-446D-4222-B6BF39AA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4" y="1092658"/>
            <a:ext cx="5994342" cy="4464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4A9469-6EF4-1F58-5DE1-BDBC9B5A8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" b="63730"/>
          <a:stretch/>
        </p:blipFill>
        <p:spPr>
          <a:xfrm>
            <a:off x="5106390" y="5054901"/>
            <a:ext cx="7085610" cy="18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4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012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Database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6" y="46409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F0F81F9-7D98-9803-35EE-F4D15148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6" y="1194007"/>
            <a:ext cx="8299097" cy="3878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0D3B8E-C084-5CBC-776A-73B0498C3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2" t="50000" r="5710" b="5098"/>
          <a:stretch/>
        </p:blipFill>
        <p:spPr>
          <a:xfrm>
            <a:off x="4803189" y="4800600"/>
            <a:ext cx="6888925" cy="2057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3F0338-07EE-A6CA-D304-CF4CCAA7B6B3}"/>
              </a:ext>
            </a:extLst>
          </p:cNvPr>
          <p:cNvSpPr txBox="1"/>
          <p:nvPr/>
        </p:nvSpPr>
        <p:spPr>
          <a:xfrm>
            <a:off x="9267069" y="2671710"/>
            <a:ext cx="1858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NeuroQuery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106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jvlhfj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12054</TotalTime>
  <Words>484</Words>
  <Application>Microsoft Office PowerPoint</Application>
  <PresentationFormat>宽屏</PresentationFormat>
  <Paragraphs>88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方正正黑简体</vt:lpstr>
      <vt:lpstr>宋体</vt:lpstr>
      <vt:lpstr>微软雅黑</vt:lpstr>
      <vt:lpstr>Arial</vt:lpstr>
      <vt:lpstr>Arial</vt:lpstr>
      <vt:lpstr>Calibri</vt:lpstr>
      <vt:lpstr>Times New Roman</vt:lpstr>
      <vt:lpstr>第一PPT，www.1ppt.com​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绿色圆点</dc:title>
  <dc:creator>第一PPT</dc:creator>
  <cp:keywords>www.1ppt.com</cp:keywords>
  <dc:description>www.1ppt.com</dc:description>
  <cp:lastModifiedBy>sun shuting</cp:lastModifiedBy>
  <cp:revision>698</cp:revision>
  <dcterms:created xsi:type="dcterms:W3CDTF">2019-07-04T08:14:45Z</dcterms:created>
  <dcterms:modified xsi:type="dcterms:W3CDTF">2022-07-07T09:48:35Z</dcterms:modified>
</cp:coreProperties>
</file>